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3"/>
    <p:sldId id="271" r:id="rId4"/>
    <p:sldId id="304" r:id="rId5"/>
    <p:sldId id="281" r:id="rId6"/>
    <p:sldId id="287" r:id="rId7"/>
    <p:sldId id="296" r:id="rId8"/>
    <p:sldId id="39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ED9"/>
    <a:srgbClr val="FF0062"/>
    <a:srgbClr val="4FEF99"/>
    <a:srgbClr val="C638B8"/>
    <a:srgbClr val="A32F98"/>
    <a:srgbClr val="B333A7"/>
    <a:srgbClr val="B131A5"/>
    <a:srgbClr val="CC48BF"/>
    <a:srgbClr val="D466CA"/>
    <a:srgbClr val="8828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6274748" y="140166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6307936" y="2882978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6341124" y="436429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9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112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092652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737875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83097" y="1756243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917340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5293402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669465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031024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5470282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8909540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8909541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20"/>
          </p:nvPr>
        </p:nvSpPr>
        <p:spPr>
          <a:xfrm>
            <a:off x="5470283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21"/>
          </p:nvPr>
        </p:nvSpPr>
        <p:spPr>
          <a:xfrm>
            <a:off x="2031024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100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105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9" grpId="0"/>
      <p:bldP spid="21" grpId="0"/>
      <p:bldP spid="23" grpId="0"/>
      <p:bldP spid="25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768381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3560323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352265" y="2574142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9144207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77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4"/>
          </p:nvPr>
        </p:nvSpPr>
        <p:spPr>
          <a:xfrm>
            <a:off x="633984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5"/>
          </p:nvPr>
        </p:nvSpPr>
        <p:spPr>
          <a:xfrm>
            <a:off x="739140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16"/>
          </p:nvPr>
        </p:nvSpPr>
        <p:spPr>
          <a:xfrm>
            <a:off x="844296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/>
          <p:cNvSpPr>
            <a:spLocks noGrp="1"/>
          </p:cNvSpPr>
          <p:nvPr>
            <p:ph type="pic" sz="quarter" idx="17"/>
          </p:nvPr>
        </p:nvSpPr>
        <p:spPr>
          <a:xfrm>
            <a:off x="949452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8"/>
          </p:nvPr>
        </p:nvSpPr>
        <p:spPr>
          <a:xfrm>
            <a:off x="1054608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19"/>
          </p:nvPr>
        </p:nvSpPr>
        <p:spPr>
          <a:xfrm>
            <a:off x="633984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4" name="Picture Placeholder 43"/>
          <p:cNvSpPr>
            <a:spLocks noGrp="1"/>
          </p:cNvSpPr>
          <p:nvPr>
            <p:ph type="pic" sz="quarter" idx="20"/>
          </p:nvPr>
        </p:nvSpPr>
        <p:spPr>
          <a:xfrm>
            <a:off x="739140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6" name="Picture Placeholder 45"/>
          <p:cNvSpPr>
            <a:spLocks noGrp="1"/>
          </p:cNvSpPr>
          <p:nvPr>
            <p:ph type="pic" sz="quarter" idx="21"/>
          </p:nvPr>
        </p:nvSpPr>
        <p:spPr>
          <a:xfrm>
            <a:off x="844296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3" name="Picture Placeholder 52"/>
          <p:cNvSpPr>
            <a:spLocks noGrp="1"/>
          </p:cNvSpPr>
          <p:nvPr>
            <p:ph type="pic" sz="quarter" idx="22"/>
          </p:nvPr>
        </p:nvSpPr>
        <p:spPr>
          <a:xfrm>
            <a:off x="1090342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5" name="Picture Placeholder 54"/>
          <p:cNvSpPr>
            <a:spLocks noGrp="1"/>
          </p:cNvSpPr>
          <p:nvPr>
            <p:ph type="pic" sz="quarter" idx="23"/>
          </p:nvPr>
        </p:nvSpPr>
        <p:spPr>
          <a:xfrm>
            <a:off x="2027602" y="2516575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7" name="Picture Placeholder 56"/>
          <p:cNvSpPr>
            <a:spLocks noGrp="1"/>
          </p:cNvSpPr>
          <p:nvPr>
            <p:ph type="pic" sz="quarter" idx="24"/>
          </p:nvPr>
        </p:nvSpPr>
        <p:spPr>
          <a:xfrm>
            <a:off x="3240723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4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3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 nodePh="1">
                                  <p:stCondLst>
                                    <p:cond delay="520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 nodePh="1">
                                  <p:stCondLst>
                                    <p:cond delay="54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 nodePh="1">
                                  <p:stCondLst>
                                    <p:cond delay="580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5" grpId="0"/>
      <p:bldP spid="37" grpId="0"/>
      <p:bldP spid="39" grpId="0"/>
      <p:bldP spid="42" grpId="0"/>
      <p:bldP spid="44" grpId="0"/>
      <p:bldP spid="46" grpId="0"/>
      <p:bldP spid="53" grpId="0"/>
      <p:bldP spid="55" grpId="0"/>
      <p:bldP spid="57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3058863" y="907332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079328" y="2781938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3099793" y="4656544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6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1370250" y="2212977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1370249" y="5127134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586799" y="2210633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6586798" y="5124790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5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9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141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540933" y="2089380"/>
            <a:ext cx="4516967" cy="2861646"/>
          </a:xfrm>
          <a:custGeom>
            <a:avLst/>
            <a:gdLst>
              <a:gd name="connsiteX0" fmla="*/ 24610 w 4516967"/>
              <a:gd name="connsiteY0" fmla="*/ 0 h 2861646"/>
              <a:gd name="connsiteX1" fmla="*/ 4492357 w 4516967"/>
              <a:gd name="connsiteY1" fmla="*/ 0 h 2861646"/>
              <a:gd name="connsiteX2" fmla="*/ 4516967 w 4516967"/>
              <a:gd name="connsiteY2" fmla="*/ 24610 h 2861646"/>
              <a:gd name="connsiteX3" fmla="*/ 4516967 w 4516967"/>
              <a:gd name="connsiteY3" fmla="*/ 2837036 h 2861646"/>
              <a:gd name="connsiteX4" fmla="*/ 4492357 w 4516967"/>
              <a:gd name="connsiteY4" fmla="*/ 2861646 h 2861646"/>
              <a:gd name="connsiteX5" fmla="*/ 24610 w 4516967"/>
              <a:gd name="connsiteY5" fmla="*/ 2861646 h 2861646"/>
              <a:gd name="connsiteX6" fmla="*/ 0 w 4516967"/>
              <a:gd name="connsiteY6" fmla="*/ 2837036 h 2861646"/>
              <a:gd name="connsiteX7" fmla="*/ 0 w 4516967"/>
              <a:gd name="connsiteY7" fmla="*/ 24610 h 2861646"/>
              <a:gd name="connsiteX8" fmla="*/ 24610 w 4516967"/>
              <a:gd name="connsiteY8" fmla="*/ 0 h 2861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16967" h="2861646">
                <a:moveTo>
                  <a:pt x="24610" y="0"/>
                </a:moveTo>
                <a:lnTo>
                  <a:pt x="4492357" y="0"/>
                </a:lnTo>
                <a:cubicBezTo>
                  <a:pt x="4505949" y="0"/>
                  <a:pt x="4516967" y="11018"/>
                  <a:pt x="4516967" y="24610"/>
                </a:cubicBezTo>
                <a:lnTo>
                  <a:pt x="4516967" y="2837036"/>
                </a:lnTo>
                <a:cubicBezTo>
                  <a:pt x="4516967" y="2850628"/>
                  <a:pt x="4505949" y="2861646"/>
                  <a:pt x="4492357" y="2861646"/>
                </a:cubicBezTo>
                <a:lnTo>
                  <a:pt x="24610" y="2861646"/>
                </a:lnTo>
                <a:cubicBezTo>
                  <a:pt x="11018" y="2861646"/>
                  <a:pt x="0" y="2850628"/>
                  <a:pt x="0" y="2837036"/>
                </a:cubicBezTo>
                <a:lnTo>
                  <a:pt x="0" y="24610"/>
                </a:lnTo>
                <a:cubicBezTo>
                  <a:pt x="0" y="11018"/>
                  <a:pt x="11018" y="0"/>
                  <a:pt x="2461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922808" y="1866703"/>
            <a:ext cx="1956412" cy="3462384"/>
          </a:xfrm>
          <a:custGeom>
            <a:avLst/>
            <a:gdLst>
              <a:gd name="connsiteX0" fmla="*/ 16043 w 1956412"/>
              <a:gd name="connsiteY0" fmla="*/ 0 h 3462384"/>
              <a:gd name="connsiteX1" fmla="*/ 1940369 w 1956412"/>
              <a:gd name="connsiteY1" fmla="*/ 0 h 3462384"/>
              <a:gd name="connsiteX2" fmla="*/ 1956412 w 1956412"/>
              <a:gd name="connsiteY2" fmla="*/ 16043 h 3462384"/>
              <a:gd name="connsiteX3" fmla="*/ 1956412 w 1956412"/>
              <a:gd name="connsiteY3" fmla="*/ 3446341 h 3462384"/>
              <a:gd name="connsiteX4" fmla="*/ 1940369 w 1956412"/>
              <a:gd name="connsiteY4" fmla="*/ 3462384 h 3462384"/>
              <a:gd name="connsiteX5" fmla="*/ 16043 w 1956412"/>
              <a:gd name="connsiteY5" fmla="*/ 3462384 h 3462384"/>
              <a:gd name="connsiteX6" fmla="*/ 0 w 1956412"/>
              <a:gd name="connsiteY6" fmla="*/ 3446341 h 3462384"/>
              <a:gd name="connsiteX7" fmla="*/ 0 w 1956412"/>
              <a:gd name="connsiteY7" fmla="*/ 16043 h 3462384"/>
              <a:gd name="connsiteX8" fmla="*/ 16043 w 1956412"/>
              <a:gd name="connsiteY8" fmla="*/ 0 h 346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6412" h="3462384">
                <a:moveTo>
                  <a:pt x="16043" y="0"/>
                </a:moveTo>
                <a:lnTo>
                  <a:pt x="1940369" y="0"/>
                </a:lnTo>
                <a:cubicBezTo>
                  <a:pt x="1949229" y="0"/>
                  <a:pt x="1956412" y="7183"/>
                  <a:pt x="1956412" y="16043"/>
                </a:cubicBezTo>
                <a:lnTo>
                  <a:pt x="1956412" y="3446341"/>
                </a:lnTo>
                <a:cubicBezTo>
                  <a:pt x="1956412" y="3455201"/>
                  <a:pt x="1949229" y="3462384"/>
                  <a:pt x="1940369" y="3462384"/>
                </a:cubicBezTo>
                <a:lnTo>
                  <a:pt x="16043" y="3462384"/>
                </a:lnTo>
                <a:cubicBezTo>
                  <a:pt x="7183" y="3462384"/>
                  <a:pt x="0" y="3455201"/>
                  <a:pt x="0" y="3446341"/>
                </a:cubicBezTo>
                <a:lnTo>
                  <a:pt x="0" y="16043"/>
                </a:lnTo>
                <a:cubicBezTo>
                  <a:pt x="0" y="7183"/>
                  <a:pt x="7183" y="0"/>
                  <a:pt x="1604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574993" y="2282890"/>
            <a:ext cx="1053473" cy="1880890"/>
          </a:xfrm>
          <a:custGeom>
            <a:avLst/>
            <a:gdLst>
              <a:gd name="connsiteX0" fmla="*/ 14180 w 1053473"/>
              <a:gd name="connsiteY0" fmla="*/ 0 h 1880890"/>
              <a:gd name="connsiteX1" fmla="*/ 1039293 w 1053473"/>
              <a:gd name="connsiteY1" fmla="*/ 0 h 1880890"/>
              <a:gd name="connsiteX2" fmla="*/ 1053473 w 1053473"/>
              <a:gd name="connsiteY2" fmla="*/ 14180 h 1880890"/>
              <a:gd name="connsiteX3" fmla="*/ 1053473 w 1053473"/>
              <a:gd name="connsiteY3" fmla="*/ 1866710 h 1880890"/>
              <a:gd name="connsiteX4" fmla="*/ 1039293 w 1053473"/>
              <a:gd name="connsiteY4" fmla="*/ 1880890 h 1880890"/>
              <a:gd name="connsiteX5" fmla="*/ 14180 w 1053473"/>
              <a:gd name="connsiteY5" fmla="*/ 1880890 h 1880890"/>
              <a:gd name="connsiteX6" fmla="*/ 0 w 1053473"/>
              <a:gd name="connsiteY6" fmla="*/ 1866710 h 1880890"/>
              <a:gd name="connsiteX7" fmla="*/ 0 w 1053473"/>
              <a:gd name="connsiteY7" fmla="*/ 14180 h 1880890"/>
              <a:gd name="connsiteX8" fmla="*/ 14180 w 1053473"/>
              <a:gd name="connsiteY8" fmla="*/ 0 h 1880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3473" h="1880890">
                <a:moveTo>
                  <a:pt x="14180" y="0"/>
                </a:moveTo>
                <a:lnTo>
                  <a:pt x="1039293" y="0"/>
                </a:lnTo>
                <a:cubicBezTo>
                  <a:pt x="1047124" y="0"/>
                  <a:pt x="1053473" y="6349"/>
                  <a:pt x="1053473" y="14180"/>
                </a:cubicBezTo>
                <a:lnTo>
                  <a:pt x="1053473" y="1866710"/>
                </a:lnTo>
                <a:cubicBezTo>
                  <a:pt x="1053473" y="1874541"/>
                  <a:pt x="1047124" y="1880890"/>
                  <a:pt x="1039293" y="1880890"/>
                </a:cubicBezTo>
                <a:lnTo>
                  <a:pt x="14180" y="1880890"/>
                </a:lnTo>
                <a:cubicBezTo>
                  <a:pt x="6349" y="1880890"/>
                  <a:pt x="0" y="1874541"/>
                  <a:pt x="0" y="1866710"/>
                </a:cubicBezTo>
                <a:lnTo>
                  <a:pt x="0" y="14180"/>
                </a:lnTo>
                <a:cubicBezTo>
                  <a:pt x="0" y="6349"/>
                  <a:pt x="6349" y="0"/>
                  <a:pt x="141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3825688" y="1131312"/>
            <a:ext cx="4551829" cy="2842948"/>
          </a:xfrm>
          <a:custGeom>
            <a:avLst/>
            <a:gdLst>
              <a:gd name="connsiteX0" fmla="*/ 37895 w 4551829"/>
              <a:gd name="connsiteY0" fmla="*/ 0 h 2815400"/>
              <a:gd name="connsiteX1" fmla="*/ 4513934 w 4551829"/>
              <a:gd name="connsiteY1" fmla="*/ 0 h 2815400"/>
              <a:gd name="connsiteX2" fmla="*/ 4551829 w 4551829"/>
              <a:gd name="connsiteY2" fmla="*/ 37895 h 2815400"/>
              <a:gd name="connsiteX3" fmla="*/ 4551829 w 4551829"/>
              <a:gd name="connsiteY3" fmla="*/ 2777505 h 2815400"/>
              <a:gd name="connsiteX4" fmla="*/ 4513934 w 4551829"/>
              <a:gd name="connsiteY4" fmla="*/ 2815400 h 2815400"/>
              <a:gd name="connsiteX5" fmla="*/ 37895 w 4551829"/>
              <a:gd name="connsiteY5" fmla="*/ 2815400 h 2815400"/>
              <a:gd name="connsiteX6" fmla="*/ 0 w 4551829"/>
              <a:gd name="connsiteY6" fmla="*/ 2777505 h 2815400"/>
              <a:gd name="connsiteX7" fmla="*/ 0 w 4551829"/>
              <a:gd name="connsiteY7" fmla="*/ 37895 h 2815400"/>
              <a:gd name="connsiteX8" fmla="*/ 37895 w 4551829"/>
              <a:gd name="connsiteY8" fmla="*/ 0 h 281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51829" h="2815400">
                <a:moveTo>
                  <a:pt x="37895" y="0"/>
                </a:moveTo>
                <a:lnTo>
                  <a:pt x="4513934" y="0"/>
                </a:lnTo>
                <a:cubicBezTo>
                  <a:pt x="4534863" y="0"/>
                  <a:pt x="4551829" y="16966"/>
                  <a:pt x="4551829" y="37895"/>
                </a:cubicBezTo>
                <a:lnTo>
                  <a:pt x="4551829" y="2777505"/>
                </a:lnTo>
                <a:cubicBezTo>
                  <a:pt x="4551829" y="2798434"/>
                  <a:pt x="4534863" y="2815400"/>
                  <a:pt x="4513934" y="2815400"/>
                </a:cubicBezTo>
                <a:lnTo>
                  <a:pt x="37895" y="2815400"/>
                </a:lnTo>
                <a:cubicBezTo>
                  <a:pt x="16966" y="2815400"/>
                  <a:pt x="0" y="2798434"/>
                  <a:pt x="0" y="2777505"/>
                </a:cubicBezTo>
                <a:lnTo>
                  <a:pt x="0" y="37895"/>
                </a:lnTo>
                <a:cubicBezTo>
                  <a:pt x="0" y="16966"/>
                  <a:pt x="16966" y="0"/>
                  <a:pt x="378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467830" y="2233158"/>
            <a:ext cx="1583576" cy="2106418"/>
          </a:xfrm>
          <a:custGeom>
            <a:avLst/>
            <a:gdLst>
              <a:gd name="connsiteX0" fmla="*/ 21315 w 1583576"/>
              <a:gd name="connsiteY0" fmla="*/ 0 h 2106418"/>
              <a:gd name="connsiteX1" fmla="*/ 1562261 w 1583576"/>
              <a:gd name="connsiteY1" fmla="*/ 0 h 2106418"/>
              <a:gd name="connsiteX2" fmla="*/ 1583576 w 1583576"/>
              <a:gd name="connsiteY2" fmla="*/ 21315 h 2106418"/>
              <a:gd name="connsiteX3" fmla="*/ 1583576 w 1583576"/>
              <a:gd name="connsiteY3" fmla="*/ 2085103 h 2106418"/>
              <a:gd name="connsiteX4" fmla="*/ 1562261 w 1583576"/>
              <a:gd name="connsiteY4" fmla="*/ 2106418 h 2106418"/>
              <a:gd name="connsiteX5" fmla="*/ 21315 w 1583576"/>
              <a:gd name="connsiteY5" fmla="*/ 2106418 h 2106418"/>
              <a:gd name="connsiteX6" fmla="*/ 0 w 1583576"/>
              <a:gd name="connsiteY6" fmla="*/ 2085103 h 2106418"/>
              <a:gd name="connsiteX7" fmla="*/ 0 w 1583576"/>
              <a:gd name="connsiteY7" fmla="*/ 21315 h 2106418"/>
              <a:gd name="connsiteX8" fmla="*/ 21315 w 1583576"/>
              <a:gd name="connsiteY8" fmla="*/ 0 h 2106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83576" h="2106418">
                <a:moveTo>
                  <a:pt x="21315" y="0"/>
                </a:moveTo>
                <a:lnTo>
                  <a:pt x="1562261" y="0"/>
                </a:lnTo>
                <a:cubicBezTo>
                  <a:pt x="1574033" y="0"/>
                  <a:pt x="1583576" y="9543"/>
                  <a:pt x="1583576" y="21315"/>
                </a:cubicBezTo>
                <a:lnTo>
                  <a:pt x="1583576" y="2085103"/>
                </a:lnTo>
                <a:cubicBezTo>
                  <a:pt x="1583576" y="2096875"/>
                  <a:pt x="1574033" y="2106418"/>
                  <a:pt x="1562261" y="2106418"/>
                </a:cubicBezTo>
                <a:lnTo>
                  <a:pt x="21315" y="2106418"/>
                </a:lnTo>
                <a:cubicBezTo>
                  <a:pt x="9543" y="2106418"/>
                  <a:pt x="0" y="2096875"/>
                  <a:pt x="0" y="2085103"/>
                </a:cubicBezTo>
                <a:lnTo>
                  <a:pt x="0" y="21315"/>
                </a:lnTo>
                <a:cubicBezTo>
                  <a:pt x="0" y="9543"/>
                  <a:pt x="9543" y="0"/>
                  <a:pt x="2131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>
          <a:xfrm>
            <a:off x="6845593" y="2445520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6962282" y="1103130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8793278" y="2262896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5"/>
          </p:nvPr>
        </p:nvSpPr>
        <p:spPr>
          <a:xfrm>
            <a:off x="8707111" y="4034835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6"/>
          </p:nvPr>
        </p:nvSpPr>
        <p:spPr>
          <a:xfrm>
            <a:off x="6083388" y="3918722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3" grpId="0"/>
      <p:bldP spid="27" grpId="0"/>
      <p:bldP spid="29" grpId="0"/>
      <p:bldP spid="31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2913607" y="3202357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6559091" y="2708709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9601441" y="3499422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8791359" y="4915040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4913408" y="4910795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66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6" grpId="0"/>
      <p:bldP spid="1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496847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4362431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8219655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6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427762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42060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541344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6144150" y="286463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9069909" y="3123958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6694097" y="1182562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9135460" y="107042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  <p:bldP spid="21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5148776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7742342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0336814" y="1471348"/>
            <a:ext cx="1855187" cy="3899841"/>
          </a:xfrm>
          <a:custGeom>
            <a:avLst/>
            <a:gdLst>
              <a:gd name="connsiteX0" fmla="*/ 370067 w 1855187"/>
              <a:gd name="connsiteY0" fmla="*/ 0 h 3899841"/>
              <a:gd name="connsiteX1" fmla="*/ 1855187 w 1855187"/>
              <a:gd name="connsiteY1" fmla="*/ 0 h 3899841"/>
              <a:gd name="connsiteX2" fmla="*/ 1855187 w 1855187"/>
              <a:gd name="connsiteY2" fmla="*/ 3899841 h 3899841"/>
              <a:gd name="connsiteX3" fmla="*/ 370067 w 1855187"/>
              <a:gd name="connsiteY3" fmla="*/ 3899841 h 3899841"/>
              <a:gd name="connsiteX4" fmla="*/ 0 w 1855187"/>
              <a:gd name="connsiteY4" fmla="*/ 3529774 h 3899841"/>
              <a:gd name="connsiteX5" fmla="*/ 0 w 1855187"/>
              <a:gd name="connsiteY5" fmla="*/ 370067 h 3899841"/>
              <a:gd name="connsiteX6" fmla="*/ 370067 w 1855187"/>
              <a:gd name="connsiteY6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5187" h="3899841">
                <a:moveTo>
                  <a:pt x="370067" y="0"/>
                </a:moveTo>
                <a:lnTo>
                  <a:pt x="1855187" y="0"/>
                </a:lnTo>
                <a:lnTo>
                  <a:pt x="1855187" y="3899841"/>
                </a:ln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5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32500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851210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7741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4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87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132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90311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7"/>
          </p:nvPr>
        </p:nvSpPr>
        <p:spPr>
          <a:xfrm>
            <a:off x="343315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6077452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851884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9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3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3815" y="14371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53126" y="1777253"/>
            <a:ext cx="757999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Predicting Housing Prices with Regularized Regression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200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Anubhav Shroti</a:t>
            </a:r>
            <a:endParaRPr lang="en-US" sz="3200" spc="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  <a:p>
            <a:pPr algn="ctr"/>
            <a:r>
              <a:rPr lang="en-US" sz="3200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2575102</a:t>
            </a:r>
            <a:endParaRPr lang="en-US" sz="3200" spc="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3" name="Smart Business - Peter McIsaac  Corporate Background Music (No Copyright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out="2000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39687" y="73709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 bldLvl="0" animBg="1"/>
      <p:bldP spid="2" grpId="0"/>
      <p:bldP spid="5" grpId="0" animBg="1"/>
      <p:bldP spid="6" grpId="0" animBg="1"/>
      <p:bldP spid="7" grpId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/>
          <p:cNvSpPr/>
          <p:nvPr/>
        </p:nvSpPr>
        <p:spPr bwMode="auto">
          <a:xfrm rot="2493217">
            <a:off x="5749227" y="-2918033"/>
            <a:ext cx="9052448" cy="8042325"/>
          </a:xfrm>
          <a:custGeom>
            <a:avLst/>
            <a:gdLst>
              <a:gd name="connsiteX0" fmla="*/ 3826303 w 9052448"/>
              <a:gd name="connsiteY0" fmla="*/ 238597 h 8042325"/>
              <a:gd name="connsiteX1" fmla="*/ 5478723 w 9052448"/>
              <a:gd name="connsiteY1" fmla="*/ 610809 h 8042325"/>
              <a:gd name="connsiteX2" fmla="*/ 8864832 w 9052448"/>
              <a:gd name="connsiteY2" fmla="*/ 6413499 h 8042325"/>
              <a:gd name="connsiteX3" fmla="*/ 7941348 w 9052448"/>
              <a:gd name="connsiteY3" fmla="*/ 8042325 h 8042325"/>
              <a:gd name="connsiteX4" fmla="*/ 1169133 w 9052448"/>
              <a:gd name="connsiteY4" fmla="*/ 8042325 h 8042325"/>
              <a:gd name="connsiteX5" fmla="*/ 143038 w 9052448"/>
              <a:gd name="connsiteY5" fmla="*/ 6413499 h 8042325"/>
              <a:gd name="connsiteX6" fmla="*/ 3529147 w 9052448"/>
              <a:gd name="connsiteY6" fmla="*/ 610809 h 8042325"/>
              <a:gd name="connsiteX7" fmla="*/ 3826303 w 9052448"/>
              <a:gd name="connsiteY7" fmla="*/ 238597 h 8042325"/>
              <a:gd name="connsiteX8" fmla="*/ 3983144 w 9052448"/>
              <a:gd name="connsiteY8" fmla="*/ 1773274 h 8042325"/>
              <a:gd name="connsiteX9" fmla="*/ 3766594 w 9052448"/>
              <a:gd name="connsiteY9" fmla="*/ 2030790 h 8042325"/>
              <a:gd name="connsiteX10" fmla="*/ 1298992 w 9052448"/>
              <a:gd name="connsiteY10" fmla="*/ 6045392 h 8042325"/>
              <a:gd name="connsiteX11" fmla="*/ 2046750 w 9052448"/>
              <a:gd name="connsiteY11" fmla="*/ 7172297 h 8042325"/>
              <a:gd name="connsiteX12" fmla="*/ 6981953 w 9052448"/>
              <a:gd name="connsiteY12" fmla="*/ 7172298 h 8042325"/>
              <a:gd name="connsiteX13" fmla="*/ 7654935 w 9052448"/>
              <a:gd name="connsiteY13" fmla="*/ 6045392 h 8042325"/>
              <a:gd name="connsiteX14" fmla="*/ 5187334 w 9052448"/>
              <a:gd name="connsiteY14" fmla="*/ 2030790 h 8042325"/>
              <a:gd name="connsiteX15" fmla="*/ 3983144 w 9052448"/>
              <a:gd name="connsiteY15" fmla="*/ 1773274 h 804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52448" h="8042325">
                <a:moveTo>
                  <a:pt x="3826303" y="238597"/>
                </a:moveTo>
                <a:cubicBezTo>
                  <a:pt x="4337596" y="-174972"/>
                  <a:pt x="5145243" y="-50902"/>
                  <a:pt x="5478723" y="610809"/>
                </a:cubicBezTo>
                <a:cubicBezTo>
                  <a:pt x="5478723" y="610809"/>
                  <a:pt x="5478723" y="610809"/>
                  <a:pt x="8864832" y="6413499"/>
                </a:cubicBezTo>
                <a:cubicBezTo>
                  <a:pt x="9377878" y="7126110"/>
                  <a:pt x="8762222" y="8042325"/>
                  <a:pt x="7941348" y="8042325"/>
                </a:cubicBezTo>
                <a:cubicBezTo>
                  <a:pt x="7941348" y="8042325"/>
                  <a:pt x="7941348" y="8042325"/>
                  <a:pt x="1169133" y="8042325"/>
                </a:cubicBezTo>
                <a:cubicBezTo>
                  <a:pt x="245648" y="8042324"/>
                  <a:pt x="-267398" y="7126110"/>
                  <a:pt x="143038" y="6413499"/>
                </a:cubicBezTo>
                <a:cubicBezTo>
                  <a:pt x="143038" y="6413499"/>
                  <a:pt x="143038" y="6413499"/>
                  <a:pt x="3529147" y="610809"/>
                </a:cubicBezTo>
                <a:cubicBezTo>
                  <a:pt x="3606104" y="458106"/>
                  <a:pt x="3708312" y="334036"/>
                  <a:pt x="3826303" y="238597"/>
                </a:cubicBezTo>
                <a:close/>
                <a:moveTo>
                  <a:pt x="3983144" y="1773274"/>
                </a:moveTo>
                <a:cubicBezTo>
                  <a:pt x="3897159" y="1839304"/>
                  <a:pt x="3822676" y="1925142"/>
                  <a:pt x="3766594" y="2030790"/>
                </a:cubicBezTo>
                <a:cubicBezTo>
                  <a:pt x="1298992" y="6045392"/>
                  <a:pt x="1298992" y="6045392"/>
                  <a:pt x="1298992" y="6045392"/>
                </a:cubicBezTo>
                <a:cubicBezTo>
                  <a:pt x="999889" y="6538412"/>
                  <a:pt x="1373768" y="7172297"/>
                  <a:pt x="2046750" y="7172297"/>
                </a:cubicBezTo>
                <a:cubicBezTo>
                  <a:pt x="6981953" y="7172298"/>
                  <a:pt x="6981953" y="7172298"/>
                  <a:pt x="6981953" y="7172298"/>
                </a:cubicBezTo>
                <a:cubicBezTo>
                  <a:pt x="7580159" y="7172297"/>
                  <a:pt x="8028814" y="6538412"/>
                  <a:pt x="7654935" y="6045392"/>
                </a:cubicBezTo>
                <a:cubicBezTo>
                  <a:pt x="5187334" y="2030790"/>
                  <a:pt x="5187334" y="2030790"/>
                  <a:pt x="5187334" y="2030790"/>
                </a:cubicBezTo>
                <a:cubicBezTo>
                  <a:pt x="4944312" y="1572984"/>
                  <a:pt x="4355745" y="1487146"/>
                  <a:pt x="3983144" y="1773274"/>
                </a:cubicBezTo>
                <a:close/>
              </a:path>
            </a:pathLst>
          </a:custGeom>
          <a:gradFill flip="none" rotWithShape="1">
            <a:gsLst>
              <a:gs pos="0">
                <a:srgbClr val="CE5AC5"/>
              </a:gs>
              <a:gs pos="87000">
                <a:srgbClr val="F64E66"/>
              </a:gs>
            </a:gsLst>
            <a:lin ang="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2159452">
            <a:off x="5501914" y="4362634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6569848" y="733387"/>
            <a:ext cx="4916502" cy="5140532"/>
          </a:xfrm>
          <a:prstGeom prst="roundRect">
            <a:avLst>
              <a:gd name="adj" fmla="val 12740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8376696">
            <a:off x="1100178" y="848276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8620" y="1734820"/>
            <a:ext cx="6325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Simple Linear Regression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239994" y="1359382"/>
            <a:ext cx="3530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20204" pitchFamily="34" charset="0"/>
                <a:cs typeface="Arial bold" panose="020B0604020202020204" pitchFamily="34" charset="0"/>
                <a:sym typeface="+mn-lt"/>
              </a:rPr>
              <a:t>Good Design Solve Problem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20204" pitchFamily="34" charset="0"/>
                <a:cs typeface="Arial bold" panose="020B0604020202020204" pitchFamily="34" charset="0"/>
                <a:sym typeface="+mn-lt"/>
              </a:rPr>
              <a:t>Something Gallery</a:t>
            </a:r>
            <a:endParaRPr lang="en-U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bold" panose="020B0604020202020204" pitchFamily="34" charset="0"/>
              <a:cs typeface="Arial bold" panose="020B0604020202020204" pitchFamily="34" charset="0"/>
              <a:sym typeface="+mn-lt"/>
            </a:endParaRPr>
          </a:p>
        </p:txBody>
      </p:sp>
      <p:sp>
        <p:nvSpPr>
          <p:cNvPr id="21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5" name="Picture Placeholder 14" descr="Screenshot 2023-10-30 at 11.02.26 AM"/>
          <p:cNvPicPr>
            <a:picLocks noChangeAspect="1"/>
          </p:cNvPicPr>
          <p:nvPr>
            <p:ph type="pic" sz="quarter" idx="14"/>
          </p:nvPr>
        </p:nvPicPr>
        <p:blipFill>
          <a:blip r:embed="rId1"/>
          <a:stretch>
            <a:fillRect/>
          </a:stretch>
        </p:blipFill>
        <p:spPr>
          <a:xfrm>
            <a:off x="7209790" y="527050"/>
            <a:ext cx="4685665" cy="277685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388620" y="2556510"/>
            <a:ext cx="733425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400"/>
              <a:t>Data Preparation:</a:t>
            </a:r>
            <a:endParaRPr lang="en-US" sz="1400"/>
          </a:p>
          <a:p>
            <a:pPr algn="l"/>
            <a:endParaRPr lang="en-US" sz="1400"/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a. Load Data: Imported the dataset using Pandas.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b. Data Exploration and Cleaning: Examined the initial data, checked for data types, 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and identified potential issues.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Printed the first few rows of the dataset to get a sense of the data's structure.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Utilized data.info() to obtain an overview of data types and identify missing values.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Employed data.describe() to generate descriptive statistics for numerical columns.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Handled missing values by replacing them with the mean.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c. Splitting the Data: Separated the dataset into training and testing sets: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Defined independent features (X) and the target variable (y).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Employed train_test_split to split the data into 80% training and 20% testing sets.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7" grpId="0" animBg="1"/>
      <p:bldP spid="8" grpId="0" animBg="1"/>
      <p:bldP spid="9" grpId="0" animBg="1"/>
      <p:bldP spid="11" grpId="0"/>
      <p:bldP spid="18" grpId="0"/>
      <p:bldP spid="21" grpId="0" animBg="1"/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/>
          <p:cNvSpPr/>
          <p:nvPr/>
        </p:nvSpPr>
        <p:spPr>
          <a:xfrm rot="5400000">
            <a:off x="8051153" y="2717153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3" name="Rectangle: Rounded Corners 22"/>
          <p:cNvSpPr/>
          <p:nvPr/>
        </p:nvSpPr>
        <p:spPr>
          <a:xfrm>
            <a:off x="6379404" y="1792224"/>
            <a:ext cx="5273326" cy="3154841"/>
          </a:xfrm>
          <a:prstGeom prst="roundRect">
            <a:avLst>
              <a:gd name="adj" fmla="val 15608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980" y="68668"/>
            <a:ext cx="5777193" cy="5507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2. Implement Simple Linear Regression: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a. Feature Selection: Chose 'area' as the independent variable (X) and 'price' as the dependent variable (y).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b. Model Implementation: Utilized scikit-learn to create a Simple Linear Regression model: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Loaded the dataset from the specified source.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Split the data into training and testing sets (80% training, 20% testing).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Created a Linear Regression model and fitted it to the training data.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Made predictions on the test data using the trained model.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c. Data Visualization: Visualized the data and the regression line: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Plotted the actual prices (in blue) against the predicted prices (in red).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Presented the regression line to show the relationship between 'Area' and 'Price.'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Included labels and a title to make the visualization clear and informative.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</p:txBody>
      </p:sp>
      <p:sp>
        <p:nvSpPr>
          <p:cNvPr id="29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0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6" name="Picture Placeholder 15" descr="Screenshot 2023-10-30 at 11.25.16 AM"/>
          <p:cNvPicPr>
            <a:picLocks noChangeAspect="1"/>
          </p:cNvPicPr>
          <p:nvPr>
            <p:ph type="pic" sz="quarter" idx="18"/>
          </p:nvPr>
        </p:nvPicPr>
        <p:blipFill>
          <a:blip r:embed="rId1"/>
          <a:stretch>
            <a:fillRect/>
          </a:stretch>
        </p:blipFill>
        <p:spPr>
          <a:xfrm>
            <a:off x="7054850" y="1885315"/>
            <a:ext cx="4190365" cy="2967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8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3" grpId="0" animBg="1"/>
      <p:bldP spid="9" grpId="0"/>
      <p:bldP spid="29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/>
          <p:cNvSpPr/>
          <p:nvPr/>
        </p:nvSpPr>
        <p:spPr>
          <a:xfrm>
            <a:off x="8107128" y="-2237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56005" y="1513840"/>
            <a:ext cx="6189345" cy="246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R-squared Calculation: 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We calculated the R-squared value using scikit-learn, which measures how well our Simple Linear Regression Model explains the variance in house prices based on square footage.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Interpretation and Model Performance: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 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The obtained R-squared value is 0.632, indicating that our model accounts for approximately 63.2% of the variance in house prices using only square footage as the predictor.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10800000">
            <a:off x="11330821" y="297180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Freeform 20"/>
          <p:cNvSpPr/>
          <p:nvPr/>
        </p:nvSpPr>
        <p:spPr bwMode="auto">
          <a:xfrm rot="10800000">
            <a:off x="11330821" y="3337525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0800000">
            <a:off x="11330821" y="370325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2159452">
            <a:off x="10265568" y="5176171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rgbClr val="A32F98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3" name="Freeform 20"/>
          <p:cNvSpPr/>
          <p:nvPr/>
        </p:nvSpPr>
        <p:spPr bwMode="auto">
          <a:xfrm rot="18376696">
            <a:off x="179920" y="284865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rgbClr val="D466CA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0" name="Rectangle: Rounded Corners 19"/>
          <p:cNvSpPr/>
          <p:nvPr/>
        </p:nvSpPr>
        <p:spPr>
          <a:xfrm>
            <a:off x="6220664" y="4248302"/>
            <a:ext cx="4058303" cy="1324027"/>
          </a:xfrm>
          <a:prstGeom prst="roundRect">
            <a:avLst>
              <a:gd name="adj" fmla="val 12740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3556496">
            <a:off x="10661999" y="546642"/>
            <a:ext cx="965588" cy="899406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429000" y="-93345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7" name="Picture Placeholder 26" descr="Screenshot 2023-10-30 at 11.49.07 AM"/>
          <p:cNvPicPr>
            <a:picLocks noChangeAspect="1"/>
          </p:cNvPicPr>
          <p:nvPr>
            <p:ph type="pic" sz="quarter" idx="12"/>
          </p:nvPr>
        </p:nvPicPr>
        <p:blipFill>
          <a:blip r:embed="rId1"/>
          <a:stretch>
            <a:fillRect/>
          </a:stretch>
        </p:blipFill>
        <p:spPr>
          <a:xfrm>
            <a:off x="1056005" y="4409440"/>
            <a:ext cx="8002905" cy="1732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9" presetClass="entr" presetSubtype="0" decel="100000" fill="hold" grpId="0" nodeType="withEffect">
                                  <p:stCondLst>
                                    <p:cond delay="10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5" grpId="0"/>
      <p:bldP spid="7" grpId="0" animBg="1"/>
      <p:bldP spid="8" grpId="0" animBg="1"/>
      <p:bldP spid="9" grpId="0" animBg="1"/>
      <p:bldP spid="12" grpId="0" bldLvl="0" animBg="1"/>
      <p:bldP spid="13" grpId="0" bldLvl="0" animBg="1"/>
      <p:bldP spid="20" grpId="0" animBg="1"/>
      <p:bldP spid="31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36625" y="844550"/>
            <a:ext cx="8756015" cy="22453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Evaluating the Multiple Linear Regression Model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Calculating Evaluation Metrics: To assess the model's accuracy, we calculated three key metrics: Mean Absolute Error (MAE), Mean Squared Error (MSE), and Root Mean Squared Error (RMSE).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Multiple Linear Regression offers a significant advantage over Simple Linear Regression by leveraging multiple features to improve prediction accuracy and providing a more comprehensive understanding of the factors influencing house prices. The model's ability to capture complex relationships and reduce bias makes it a valuable tool for real estate price estimation.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18376696">
            <a:off x="364941" y="51535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6" name="Freeform 20"/>
          <p:cNvSpPr/>
          <p:nvPr/>
        </p:nvSpPr>
        <p:spPr bwMode="auto">
          <a:xfrm rot="18376696">
            <a:off x="10124846" y="4589871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0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2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22" name="Picture Placeholder 21" descr="Screenshot 2023-10-30 at 11.56.13 AM"/>
          <p:cNvPicPr>
            <a:picLocks noChangeAspect="1"/>
          </p:cNvPicPr>
          <p:nvPr>
            <p:ph type="pic" sz="quarter" idx="18"/>
          </p:nvPr>
        </p:nvPicPr>
        <p:blipFill>
          <a:blip r:embed="rId1"/>
          <a:stretch>
            <a:fillRect/>
          </a:stretch>
        </p:blipFill>
        <p:spPr>
          <a:xfrm>
            <a:off x="633095" y="3524885"/>
            <a:ext cx="11047095" cy="2599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25" grpId="0" animBg="1"/>
      <p:bldP spid="26" grpId="0" animBg="1"/>
      <p:bldP spid="30" grpId="0" animBg="1"/>
      <p:bldP spid="31" grpId="0" animBg="1"/>
      <p:bldP spid="3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"/>
          <p:cNvSpPr/>
          <p:nvPr/>
        </p:nvSpPr>
        <p:spPr>
          <a:xfrm>
            <a:off x="0" y="21992"/>
            <a:ext cx="12192000" cy="6102049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  <a:gd name="connsiteX0-21" fmla="*/ 0 w 12192000"/>
              <a:gd name="connsiteY0-22" fmla="*/ 0 h 5982102"/>
              <a:gd name="connsiteX1-23" fmla="*/ 12192000 w 12192000"/>
              <a:gd name="connsiteY1-24" fmla="*/ 0 h 5982102"/>
              <a:gd name="connsiteX2-25" fmla="*/ 12192000 w 12192000"/>
              <a:gd name="connsiteY2-26" fmla="*/ 5559552 h 5982102"/>
              <a:gd name="connsiteX3-27" fmla="*/ 0 w 12192000"/>
              <a:gd name="connsiteY3-28" fmla="*/ 5559552 h 5982102"/>
              <a:gd name="connsiteX4-29" fmla="*/ 0 w 12192000"/>
              <a:gd name="connsiteY4-30" fmla="*/ 0 h 5982102"/>
              <a:gd name="connsiteX0-31" fmla="*/ 0 w 12192000"/>
              <a:gd name="connsiteY0-32" fmla="*/ 0 h 6024358"/>
              <a:gd name="connsiteX1-33" fmla="*/ 12192000 w 12192000"/>
              <a:gd name="connsiteY1-34" fmla="*/ 0 h 6024358"/>
              <a:gd name="connsiteX2-35" fmla="*/ 12192000 w 12192000"/>
              <a:gd name="connsiteY2-36" fmla="*/ 5559552 h 6024358"/>
              <a:gd name="connsiteX3-37" fmla="*/ 0 w 12192000"/>
              <a:gd name="connsiteY3-38" fmla="*/ 5559552 h 6024358"/>
              <a:gd name="connsiteX4-39" fmla="*/ 0 w 12192000"/>
              <a:gd name="connsiteY4-40" fmla="*/ 0 h 6024358"/>
              <a:gd name="connsiteX0-41" fmla="*/ 0 w 12192000"/>
              <a:gd name="connsiteY0-42" fmla="*/ 0 h 6122159"/>
              <a:gd name="connsiteX1-43" fmla="*/ 12192000 w 12192000"/>
              <a:gd name="connsiteY1-44" fmla="*/ 0 h 6122159"/>
              <a:gd name="connsiteX2-45" fmla="*/ 12192000 w 12192000"/>
              <a:gd name="connsiteY2-46" fmla="*/ 5559552 h 6122159"/>
              <a:gd name="connsiteX3-47" fmla="*/ 0 w 12192000"/>
              <a:gd name="connsiteY3-48" fmla="*/ 5559552 h 6122159"/>
              <a:gd name="connsiteX4-49" fmla="*/ 0 w 12192000"/>
              <a:gd name="connsiteY4-50" fmla="*/ 0 h 6122159"/>
              <a:gd name="connsiteX0-51" fmla="*/ 0 w 12192000"/>
              <a:gd name="connsiteY0-52" fmla="*/ 0 h 6102049"/>
              <a:gd name="connsiteX1-53" fmla="*/ 12192000 w 12192000"/>
              <a:gd name="connsiteY1-54" fmla="*/ 0 h 6102049"/>
              <a:gd name="connsiteX2-55" fmla="*/ 12192000 w 12192000"/>
              <a:gd name="connsiteY2-56" fmla="*/ 5559552 h 6102049"/>
              <a:gd name="connsiteX3-57" fmla="*/ 0 w 12192000"/>
              <a:gd name="connsiteY3-58" fmla="*/ 5559552 h 6102049"/>
              <a:gd name="connsiteX4-59" fmla="*/ 0 w 12192000"/>
              <a:gd name="connsiteY4-60" fmla="*/ 0 h 61020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6102049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018603" y="7414620"/>
                  <a:pt x="5882388" y="3769798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2945" y="862571"/>
            <a:ext cx="5777193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We compared the results of Simple Linear Regression and Multiple Linear Regression models using the same dataset: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Simple Linear Regression Results: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Mean Squared Error (MSE): 4245811.87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R-squared (R2): 0.632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Multiple Linear Regression Results: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Mean Squared Error (MSE): 2589947.50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R-squared (R2): 0.771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</p:txBody>
      </p:sp>
      <p:sp>
        <p:nvSpPr>
          <p:cNvPr id="30" name="Freeform 20"/>
          <p:cNvSpPr/>
          <p:nvPr/>
        </p:nvSpPr>
        <p:spPr bwMode="auto">
          <a:xfrm rot="18376696">
            <a:off x="7411749" y="136602"/>
            <a:ext cx="1255918" cy="1037743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18376696">
            <a:off x="1626542" y="5767462"/>
            <a:ext cx="488535" cy="39600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8" name="Freeform 20"/>
          <p:cNvSpPr/>
          <p:nvPr/>
        </p:nvSpPr>
        <p:spPr bwMode="auto">
          <a:xfrm rot="18376696">
            <a:off x="166890" y="2081208"/>
            <a:ext cx="883783" cy="737425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9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0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1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22" name="Picture Placeholder 21" descr="Screenshot 2023-10-30 at 12.13.31 PM"/>
          <p:cNvPicPr>
            <a:picLocks noChangeAspect="1"/>
          </p:cNvPicPr>
          <p:nvPr>
            <p:ph type="pic" sz="quarter" idx="17"/>
          </p:nvPr>
        </p:nvPicPr>
        <p:blipFill>
          <a:blip r:embed="rId1"/>
          <a:stretch>
            <a:fillRect/>
          </a:stretch>
        </p:blipFill>
        <p:spPr>
          <a:xfrm>
            <a:off x="7110095" y="862330"/>
            <a:ext cx="4639945" cy="3096895"/>
          </a:xfrm>
          <a:prstGeom prst="rect">
            <a:avLst/>
          </a:prstGeom>
        </p:spPr>
      </p:pic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bldLvl="0" animBg="1"/>
      <p:bldP spid="5" grpId="0"/>
      <p:bldP spid="30" grpId="0" animBg="1"/>
      <p:bldP spid="31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45319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51711" y="1840821"/>
            <a:ext cx="76885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  <a:cs typeface="+mn-ea"/>
                <a:sym typeface="+mn-lt"/>
              </a:rPr>
              <a:t>THANK YOU</a:t>
            </a:r>
            <a:endParaRPr lang="en-US" sz="8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41059" y="3221404"/>
            <a:ext cx="309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291476" y="3913639"/>
            <a:ext cx="3609048" cy="497904"/>
            <a:chOff x="4291476" y="3913639"/>
            <a:chExt cx="3609048" cy="497904"/>
          </a:xfrm>
        </p:grpSpPr>
        <p:sp>
          <p:nvSpPr>
            <p:cNvPr id="9" name="Rectangle: Rounded Corners 8"/>
            <p:cNvSpPr/>
            <p:nvPr/>
          </p:nvSpPr>
          <p:spPr>
            <a:xfrm>
              <a:off x="4291476" y="3913639"/>
              <a:ext cx="3609048" cy="497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93700" dist="88900" dir="4200000" sx="104000" sy="104000" algn="ctr" rotWithShape="0">
                <a:schemeClr val="tx1">
                  <a:lumMod val="95000"/>
                  <a:lumOff val="5000"/>
                  <a:alpha val="1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414654" y="3989643"/>
              <a:ext cx="136271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300" dirty="0">
                  <a:gradFill>
                    <a:gsLst>
                      <a:gs pos="0">
                        <a:srgbClr val="CE5AC5"/>
                      </a:gs>
                      <a:gs pos="100000">
                        <a:srgbClr val="F64E66"/>
                      </a:gs>
                    </a:gsLst>
                    <a:lin ang="0" scaled="1"/>
                  </a:gradFill>
                  <a:cs typeface="+mn-ea"/>
                  <a:sym typeface="+mn-lt"/>
                </a:rPr>
                <a:t>Mphasis</a:t>
              </a:r>
              <a:endParaRPr lang="en-US" sz="1600" spc="300" dirty="0">
                <a:gradFill>
                  <a:gsLst>
                    <a:gs pos="0">
                      <a:srgbClr val="CE5AC5"/>
                    </a:gs>
                    <a:gs pos="100000">
                      <a:srgbClr val="F64E66"/>
                    </a:gs>
                  </a:gsLst>
                  <a:lin ang="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2" presetClass="entr" presetSubtype="0" fill="hold" grpId="0" nodeType="withEffect">
                                  <p:stCondLst>
                                    <p:cond delay="22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  <p:bldP spid="4" grpId="0"/>
      <p:bldP spid="5" grpId="0" animBg="1"/>
      <p:bldP spid="6" grpId="0" animBg="1"/>
      <p:bldP spid="7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cx0gmqa">
      <a:majorFont>
        <a:latin typeface="Arial Black"/>
        <a:ea typeface="微软雅黑"/>
        <a:cs typeface=""/>
      </a:majorFont>
      <a:minorFont>
        <a:latin typeface="Arial Black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2962</Words>
  <Application>WPS Writer</Application>
  <PresentationFormat>宽屏</PresentationFormat>
  <Paragraphs>68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6" baseType="lpstr">
      <vt:lpstr>Arial</vt:lpstr>
      <vt:lpstr>SimSun</vt:lpstr>
      <vt:lpstr>Wingdings</vt:lpstr>
      <vt:lpstr>Arial bold</vt:lpstr>
      <vt:lpstr>Arial Black</vt:lpstr>
      <vt:lpstr>Microsoft YaHei</vt:lpstr>
      <vt:lpstr>汉仪旗黑</vt:lpstr>
      <vt:lpstr>Arial Unicode MS</vt:lpstr>
      <vt:lpstr>Calibri</vt:lpstr>
      <vt:lpstr>Helvetica Neue</vt:lpstr>
      <vt:lpstr>宋体-简</vt:lpstr>
      <vt:lpstr>Arial Hebrew Regular</vt:lpstr>
      <vt:lpstr>Arial Narrow Regular</vt:lpstr>
      <vt:lpstr>Arial Regular</vt:lpstr>
      <vt:lpstr>Arial Italic</vt:lpstr>
      <vt:lpstr>Brush Script MT</vt:lpstr>
      <vt:lpstr>Times New Roman</vt:lpstr>
      <vt:lpstr>Microsoft YaHei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dreamer</dc:title>
  <dc:creator>copyright@2019—dreamer</dc:creator>
  <dc:description>dreamer2020@qq.com</dc:description>
  <cp:lastModifiedBy>anubhavshroti</cp:lastModifiedBy>
  <cp:revision>58</cp:revision>
  <dcterms:created xsi:type="dcterms:W3CDTF">2023-10-30T06:46:41Z</dcterms:created>
  <dcterms:modified xsi:type="dcterms:W3CDTF">2023-10-30T06:46:41Z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AE171111819F4C11B9A811C4BD1B40AC</vt:lpwstr>
  </property>
  <property fmtid="{D5CDD505-2E9C-101B-9397-08002B2CF9AE}" pid="3" name="KSOProductBuildVer">
    <vt:lpwstr>1033-5.4.4.8063</vt:lpwstr>
  </property>
</Properties>
</file>

<file path=docProps/thumbnail.jpeg>
</file>